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</p:sldMasterIdLst>
  <p:notesMasterIdLst>
    <p:notesMasterId r:id="rId23"/>
  </p:notesMasterIdLst>
  <p:sldIdLst>
    <p:sldId id="256" r:id="rId3"/>
    <p:sldId id="258" r:id="rId4"/>
    <p:sldId id="257" r:id="rId5"/>
    <p:sldId id="261" r:id="rId6"/>
    <p:sldId id="260" r:id="rId7"/>
    <p:sldId id="290" r:id="rId8"/>
    <p:sldId id="291" r:id="rId9"/>
    <p:sldId id="292" r:id="rId10"/>
    <p:sldId id="293" r:id="rId11"/>
    <p:sldId id="289" r:id="rId12"/>
    <p:sldId id="276" r:id="rId13"/>
    <p:sldId id="279" r:id="rId14"/>
    <p:sldId id="280" r:id="rId15"/>
    <p:sldId id="281" r:id="rId16"/>
    <p:sldId id="296" r:id="rId17"/>
    <p:sldId id="283" r:id="rId18"/>
    <p:sldId id="282" r:id="rId19"/>
    <p:sldId id="297" r:id="rId20"/>
    <p:sldId id="298" r:id="rId21"/>
    <p:sldId id="295" r:id="rId22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FFFFCC"/>
    <a:srgbClr val="8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3" autoAdjust="0"/>
    <p:restoredTop sz="94684" autoAdjust="0"/>
  </p:normalViewPr>
  <p:slideViewPr>
    <p:cSldViewPr snapToGrid="0">
      <p:cViewPr varScale="1">
        <p:scale>
          <a:sx n="78" d="100"/>
          <a:sy n="78" d="100"/>
        </p:scale>
        <p:origin x="242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77844-9BDE-492A-BC8F-AB8E34FA5ECB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69F72-AD06-4AB3-BE94-265B7A56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FD7-ABCC-41C0-9E5C-5DAC52A5E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46707-42FD-4F74-9251-078BC34FA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FD2E-55C1-46CF-93FC-C67C2809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BC6BD-D308-43B8-8171-4F860DA7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87B0B-1D22-46EF-8ED9-6722ED12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2F85-3FBF-4246-981A-32793A0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B7710-89D5-4E72-801B-E8BB7A715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4033-7B26-4DDB-9775-D7C758D5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B11E-0F90-4492-9B7D-2A233648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53CB-032A-48F1-8462-CB5E86A1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2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92B0B-2FDA-47B1-8D95-66BFEA3EF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8F9A7-2C92-4988-AF63-8F388208C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A364-685D-42BA-BD7B-DAC5500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F5E-F14C-4C6F-9504-ADE4975E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DE66D-B1E3-4259-AD7F-3C159B0D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87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98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99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2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3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5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0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4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0B06-58DF-4D38-979B-2C76049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B374-7ACB-416D-8D61-A8CB2753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8F6E-0900-4B45-ACFF-D02458A0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FEB5-2884-435F-90A7-29468376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E7D05-C93A-48B2-B59B-7BF746AB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7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68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4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F3F0-F71B-4C2F-BA93-A1EB9D89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E2BF-4CB6-4960-BE0A-DC5BF9E7C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6EE63-E6F9-4DEF-AAA3-055C552D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4AA80-C82B-49DD-8CBC-3F727689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E628-B42E-4739-9CE4-14054D70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DEF1-4CCB-431A-A9C8-A1B26B6F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E4B94-3940-4B0F-A97F-3275A7D7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7B319-AD62-4C7B-BDE0-7991718B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F3D2-36BF-4319-B423-4DC5FAFD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BDB85-6EBB-4F5F-BCB2-13379FC1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64037-11A8-44F1-930B-B5672B09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3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FCF4-3E02-485A-B422-C13DFA83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1FF-3645-4B54-9F83-C048394A0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43308-06ED-47FC-8155-72C90A52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95220-0173-4203-A8E8-637E76559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D2E1C-663F-4AC8-B560-597D89CFA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721CF-07DD-438A-90B9-DEEEC9D0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AF1BF-1E85-42A8-A4B3-C16C1A4C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67C75-84D1-41EF-88E5-DB06B3C5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6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1E3-E817-436E-8F67-CC931DB9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D4E9D-01E5-4D1F-9081-B9AB4C5B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0581D-D449-4DA7-80B2-6DBA8BE5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5EA4C-5FEC-4A4E-81F4-A4AE1613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27E0B-6407-42FF-AD07-E94F602A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4E3C7-7EE7-4D2B-ABB0-C3F8527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F788-C459-48B7-9698-AB8D976F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2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8F5A-5979-4307-8505-EB3311D5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2DF3-3829-41D4-BC69-D5439040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CDA85-077E-40E2-9594-A52A4464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0AB64-4C79-4811-8631-1B81E86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C09D4-125C-4EA6-BC26-B92F58B0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2296F-70DA-4F4A-9C36-9B69FBFC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9242-B2E5-4B27-BEEB-B1A7CB6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A0F0F-B94F-4389-9D34-21EB9FFF7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55463-5DCA-4814-B20F-4CB13125B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903BC-4530-47DA-8850-59C20E02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34D4D-559E-4405-8AF4-A81E467E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FAF4D-3BA7-45AE-B3E0-CD2157C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EBE727-5897-468F-B0FB-AED602C9F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7BFB2CF-FF75-40AE-A459-CD572A63F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FC2D930-6D0A-49E7-8459-D811E7214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65BFCB3-A19C-4C72-A59A-1C2FE79FD3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0FF42B7-10D6-4EF0-B48E-B79710B2E9E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film/2015/jul/05/us-rallies-to-stop-uk-taking-hollywood-by-stor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332DDF4-55F5-4440-BC14-C68C95983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r="24604" b="-1"/>
          <a:stretch/>
        </p:blipFill>
        <p:spPr bwMode="auto">
          <a:xfrm>
            <a:off x="0" y="2042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4A6A5-A7C8-484D-B340-2EB37AAE6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137" y="988970"/>
            <a:ext cx="6070754" cy="2076333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Movie</a:t>
            </a:r>
            <a:b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   Database</a:t>
            </a:r>
            <a:b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US" sz="8000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2512-8A94-47BF-882E-900505DA2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9142" y="4741985"/>
            <a:ext cx="2518397" cy="1889287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Aruna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Rao</a:t>
            </a:r>
          </a:p>
          <a:p>
            <a:pPr algn="l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Evan Wilson</a:t>
            </a:r>
          </a:p>
          <a:p>
            <a:pPr algn="l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Kristina Sorrelli 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Sampada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Gandhe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C4F33-5E6A-43E3-BF3E-E37A438F9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209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15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123BD1-C57E-40DB-8192-DAF7F880F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r="13047" b="-1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FF0D-557A-4CAF-BCFC-4D2B591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43" y="1070344"/>
            <a:ext cx="5086491" cy="45045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Plotting the Data: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54F08-84AC-4240-B558-6EF65664A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52972"/>
          <a:stretch/>
        </p:blipFill>
        <p:spPr>
          <a:xfrm>
            <a:off x="6599465" y="260609"/>
            <a:ext cx="2312987" cy="23774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F6F4E-3F02-459E-95C7-2D6A79A2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2" r="29858" b="-1"/>
          <a:stretch/>
        </p:blipFill>
        <p:spPr>
          <a:xfrm>
            <a:off x="9201759" y="263882"/>
            <a:ext cx="2312987" cy="237575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E5EE5-2E9B-47E5-9881-C60522166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5588" y="3356847"/>
            <a:ext cx="5383161" cy="32372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the large amount of data centered on the same few points we chose to plot a heatmap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Gmaps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used to create an interactive heatmap overlaid on a world 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took images of regions of interest, as well as a worldwide heatmap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repeated the same regions for each decade to make comparisons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15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0B66-EFA8-4DC9-9AD2-F2BB776B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Actor/Actress </a:t>
            </a:r>
            <a:b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</a:br>
            <a: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Birthplace Heatmaps: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FFB2-E1EF-4953-B2DC-D6503B08A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5174288" cy="433794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utilized the 20 highest grossing movies for each decade, gathering the lead actor/actress for each movie.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Collected data to define where each actor/actress was born. 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heatmaps representing where each individual was born. 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allowed us to see the migration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birthpace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locations over 50 years, by decade.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4098" name="Picture 2" descr="Image result for leading actor/actress who were in the highest grossing movies of 1990">
            <a:extLst>
              <a:ext uri="{FF2B5EF4-FFF2-40B4-BE49-F238E27FC236}">
                <a16:creationId xmlns:a16="http://schemas.microsoft.com/office/drawing/2014/main" id="{5B1277FA-7DED-434C-A5C5-7C08F3ADC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85" y="2098023"/>
            <a:ext cx="5948472" cy="340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024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/>
          <a:stretch/>
        </p:blipFill>
        <p:spPr>
          <a:xfrm>
            <a:off x="0" y="3616430"/>
            <a:ext cx="6945923" cy="3216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9618"/>
          <a:stretch/>
        </p:blipFill>
        <p:spPr>
          <a:xfrm>
            <a:off x="0" y="25435"/>
            <a:ext cx="6766560" cy="3326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1960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 descr="A picture containing tree, sky, swimming, sport&#10;&#10;Description generated with high confidence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 r="2697"/>
          <a:stretch/>
        </p:blipFill>
        <p:spPr>
          <a:xfrm>
            <a:off x="5314227" y="2261920"/>
            <a:ext cx="6877773" cy="31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r="10644"/>
          <a:stretch/>
        </p:blipFill>
        <p:spPr>
          <a:xfrm>
            <a:off x="-51508" y="3554658"/>
            <a:ext cx="6735975" cy="3303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r="8169"/>
          <a:stretch/>
        </p:blipFill>
        <p:spPr>
          <a:xfrm>
            <a:off x="0" y="0"/>
            <a:ext cx="6735974" cy="33839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1970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r="7090"/>
          <a:stretch/>
        </p:blipFill>
        <p:spPr>
          <a:xfrm>
            <a:off x="5221942" y="2239919"/>
            <a:ext cx="6970058" cy="32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1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r="12826"/>
          <a:stretch/>
        </p:blipFill>
        <p:spPr>
          <a:xfrm>
            <a:off x="0" y="3657600"/>
            <a:ext cx="6441090" cy="320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7159"/>
          <a:stretch/>
        </p:blipFill>
        <p:spPr>
          <a:xfrm>
            <a:off x="0" y="0"/>
            <a:ext cx="6412523" cy="3499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1980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r="3448"/>
          <a:stretch/>
        </p:blipFill>
        <p:spPr>
          <a:xfrm>
            <a:off x="5162455" y="2248033"/>
            <a:ext cx="7029545" cy="32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5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2274"/>
          <a:stretch/>
        </p:blipFill>
        <p:spPr>
          <a:xfrm>
            <a:off x="0" y="3692577"/>
            <a:ext cx="6684467" cy="3165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9415"/>
          <a:stretch/>
        </p:blipFill>
        <p:spPr>
          <a:xfrm>
            <a:off x="0" y="0"/>
            <a:ext cx="6684467" cy="3274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1990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8589"/>
          <a:stretch/>
        </p:blipFill>
        <p:spPr>
          <a:xfrm>
            <a:off x="5200212" y="2026785"/>
            <a:ext cx="6991788" cy="32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51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6"/>
          <a:stretch/>
        </p:blipFill>
        <p:spPr>
          <a:xfrm>
            <a:off x="0" y="3810000"/>
            <a:ext cx="6762879" cy="304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r="13275"/>
          <a:stretch/>
        </p:blipFill>
        <p:spPr>
          <a:xfrm>
            <a:off x="0" y="-1"/>
            <a:ext cx="6684467" cy="3332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2000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/>
          <a:stretch/>
        </p:blipFill>
        <p:spPr>
          <a:xfrm>
            <a:off x="5228662" y="2198078"/>
            <a:ext cx="6963338" cy="31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r="16460"/>
          <a:stretch/>
        </p:blipFill>
        <p:spPr>
          <a:xfrm>
            <a:off x="0" y="-1"/>
            <a:ext cx="6442521" cy="35598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1960/1980/2000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Heatmaps: USA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16319"/>
          <a:stretch/>
        </p:blipFill>
        <p:spPr>
          <a:xfrm>
            <a:off x="5672214" y="1803553"/>
            <a:ext cx="6519786" cy="3411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" r="18581"/>
          <a:stretch/>
        </p:blipFill>
        <p:spPr>
          <a:xfrm>
            <a:off x="-1" y="3598923"/>
            <a:ext cx="6154451" cy="32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6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22810"/>
          <a:stretch/>
        </p:blipFill>
        <p:spPr>
          <a:xfrm>
            <a:off x="0" y="0"/>
            <a:ext cx="5838468" cy="36312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1960/1980/2000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Heatmaps: Europe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r="29500"/>
          <a:stretch/>
        </p:blipFill>
        <p:spPr>
          <a:xfrm>
            <a:off x="5698134" y="1775622"/>
            <a:ext cx="6493866" cy="4087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r="31671"/>
          <a:stretch/>
        </p:blipFill>
        <p:spPr>
          <a:xfrm>
            <a:off x="0" y="3344651"/>
            <a:ext cx="5720511" cy="35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43173" cy="2674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1960/1980/2000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Heatmaps: 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34" y="2555054"/>
            <a:ext cx="6493866" cy="2538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" y="4183258"/>
            <a:ext cx="6843173" cy="26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16778B-80C7-4615-92A5-681FA8069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-2" b="19298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FCFFBFD9-25E0-45A7-AD36-DD9DA54CA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49" r="10900"/>
          <a:stretch/>
        </p:blipFill>
        <p:spPr bwMode="auto">
          <a:xfrm>
            <a:off x="0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427FB-1FC5-4C6A-8365-05002EF7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0" y="999626"/>
            <a:ext cx="6042811" cy="1775994"/>
          </a:xfrm>
          <a:noFill/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8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THE MOVIE </a:t>
            </a:r>
            <a:b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DATABASE TMDb</a:t>
            </a:r>
            <a:endParaRPr lang="en-US" sz="6000" kern="1200" dirty="0">
              <a:ln>
                <a:solidFill>
                  <a:schemeClr val="bg1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13EF0A-CCD7-4DA5-A8DC-4CF75F987369}"/>
              </a:ext>
            </a:extLst>
          </p:cNvPr>
          <p:cNvSpPr txBox="1">
            <a:spLocks/>
          </p:cNvSpPr>
          <p:nvPr/>
        </p:nvSpPr>
        <p:spPr bwMode="auto">
          <a:xfrm>
            <a:off x="618309" y="3429000"/>
            <a:ext cx="6392092" cy="2312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80010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Data from 1960 -2009</a:t>
            </a:r>
          </a:p>
          <a:p>
            <a:pPr marL="80010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English Language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6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ll, object, indoor&#10;&#10;Description generated with high confidence">
            <a:extLst>
              <a:ext uri="{FF2B5EF4-FFF2-40B4-BE49-F238E27FC236}">
                <a16:creationId xmlns:a16="http://schemas.microsoft.com/office/drawing/2014/main" id="{AA21F11C-36E1-475F-ADEB-ADBD63F0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90D11-8FED-4167-8CC6-D60DD245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7265135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9600" cap="all" dirty="0">
                <a:solidFill>
                  <a:srgbClr val="FFFFFF"/>
                </a:solidFill>
                <a:latin typeface="Britannic Bold" panose="020B0903060703020204" pitchFamily="34" charset="0"/>
              </a:rPr>
              <a:t>conclusion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6F631-CE63-4A97-B7DA-8727BF7EE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assumptions were correct!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28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Map of Steubenville Ohio">
            <a:extLst>
              <a:ext uri="{FF2B5EF4-FFF2-40B4-BE49-F238E27FC236}">
                <a16:creationId xmlns:a16="http://schemas.microsoft.com/office/drawing/2014/main" id="{8548E0C2-7933-455C-87E3-CCFC881F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17564" b="-2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7B62EB-05EF-4BA3-92E9-720CDDDF8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89" y="5580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ln>
                  <a:solidFill>
                    <a:schemeClr val="bg1"/>
                  </a:solidFill>
                </a:ln>
                <a:solidFill>
                  <a:srgbClr val="FFFFCC"/>
                </a:solidFill>
                <a:latin typeface="Britannic Bold" panose="020B0903060703020204" pitchFamily="34" charset="0"/>
              </a:rPr>
              <a:t>QUESTIONS: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89B4-EA0C-4B12-BA58-2C0C039F4F2D}"/>
              </a:ext>
            </a:extLst>
          </p:cNvPr>
          <p:cNvSpPr txBox="1">
            <a:spLocks/>
          </p:cNvSpPr>
          <p:nvPr/>
        </p:nvSpPr>
        <p:spPr bwMode="auto">
          <a:xfrm>
            <a:off x="620990" y="2327208"/>
            <a:ext cx="7414648" cy="3733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Where do the actors or actresses come from?</a:t>
            </a: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World and United States?</a:t>
            </a: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What states in the US?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DC0300-DB78-494D-9B11-31ABD24CDC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" r="3" b="40052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  <a:effectLst>
            <a:glow rad="825500">
              <a:schemeClr val="bg1">
                <a:alpha val="79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8B329-8FEC-417E-AF08-8913045AC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r="-1" b="4565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effectLst>
            <a:glow rad="850900">
              <a:schemeClr val="bg1">
                <a:alpha val="6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273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CD32E0-4514-40AD-B09B-6E0AE22E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5" b="26220"/>
          <a:stretch/>
        </p:blipFill>
        <p:spPr>
          <a:xfrm>
            <a:off x="0" y="0"/>
            <a:ext cx="12192000" cy="68559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B3953C7-79D6-4F01-930B-BA39AE28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05" y="597187"/>
            <a:ext cx="7130630" cy="13255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WHY THIS</a:t>
            </a:r>
            <a:b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</a:br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	QUESTION?</a:t>
            </a:r>
            <a:endParaRPr lang="en-US" sz="6000" dirty="0">
              <a:solidFill>
                <a:srgbClr val="FFFFCC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9132C-329B-4A29-9265-1B9020DF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204" y="2871982"/>
            <a:ext cx="5272888" cy="237196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Guardian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Hollywood fears of origin of artists</a:t>
            </a:r>
          </a:p>
          <a:p>
            <a:endParaRPr lang="en-US" sz="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FB8AE0-5D2A-44DF-82B2-0485E38B6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r="-1" b="18897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1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mage result for mark hamill, harrison ford, John Belushi, Janet Leigh, Demi Moore, Clint Eastwood photo (professional">
            <a:extLst>
              <a:ext uri="{FF2B5EF4-FFF2-40B4-BE49-F238E27FC236}">
                <a16:creationId xmlns:a16="http://schemas.microsoft.com/office/drawing/2014/main" id="{027CFF84-3F9A-4014-A214-50D43F77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b="24678"/>
          <a:stretch/>
        </p:blipFill>
        <p:spPr bwMode="auto">
          <a:xfrm>
            <a:off x="54494" y="-96894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F138-64FD-430B-B08B-431891DC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0370" y="167092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CC"/>
                </a:solidFill>
                <a:latin typeface="Britannic Bold" panose="020B0903060703020204" pitchFamily="34" charset="0"/>
              </a:rPr>
              <a:t>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819D4-3EE5-4BA4-ACAC-074574D9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1000" y="2991823"/>
            <a:ext cx="6529082" cy="3438198"/>
          </a:xfrm>
        </p:spPr>
        <p:txBody>
          <a:bodyPr anchor="b">
            <a:normAutofit fontScale="77500" lnSpcReduction="20000"/>
          </a:bodyPr>
          <a:lstStyle/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Expected to see most artists today are either from California and/or New York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Expected that in the 60’s people were from all over the world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As decades passed we thought the concentrations would  be found in CA/NY</a:t>
            </a:r>
          </a:p>
          <a:p>
            <a:pPr algn="l">
              <a:lnSpc>
                <a:spcPct val="90000"/>
              </a:lnSpc>
            </a:pPr>
            <a:endParaRPr lang="en-US" sz="500" dirty="0"/>
          </a:p>
        </p:txBody>
      </p:sp>
      <p:pic>
        <p:nvPicPr>
          <p:cNvPr id="8208" name="Picture 16" descr="Image result for harrison ford, Janet Leigh photo (professional">
            <a:extLst>
              <a:ext uri="{FF2B5EF4-FFF2-40B4-BE49-F238E27FC236}">
                <a16:creationId xmlns:a16="http://schemas.microsoft.com/office/drawing/2014/main" id="{87A57C77-49C3-4F8D-90F3-1046B0B7A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5" r="-3" b="3266"/>
          <a:stretch/>
        </p:blipFill>
        <p:spPr bwMode="auto">
          <a:xfrm>
            <a:off x="371251" y="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mark hamill, harrison ford, Janet Leigh, Demi Moore, Clint Eastwood photo (professional">
            <a:extLst>
              <a:ext uri="{FF2B5EF4-FFF2-40B4-BE49-F238E27FC236}">
                <a16:creationId xmlns:a16="http://schemas.microsoft.com/office/drawing/2014/main" id="{948903CF-D162-4077-A1A6-B0BE04F9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1478"/>
          <a:stretch/>
        </p:blipFill>
        <p:spPr bwMode="auto"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result for Janet Leigh Psycho images">
            <a:extLst>
              <a:ext uri="{FF2B5EF4-FFF2-40B4-BE49-F238E27FC236}">
                <a16:creationId xmlns:a16="http://schemas.microsoft.com/office/drawing/2014/main" id="{53FADD6F-1EBC-40E9-A17F-8A077DA4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5" r="3125"/>
          <a:stretch/>
        </p:blipFill>
        <p:spPr bwMode="auto">
          <a:xfrm>
            <a:off x="2174504" y="238213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elated image">
            <a:extLst>
              <a:ext uri="{FF2B5EF4-FFF2-40B4-BE49-F238E27FC236}">
                <a16:creationId xmlns:a16="http://schemas.microsoft.com/office/drawing/2014/main" id="{32ED2F57-7C81-4523-8D34-34C07E145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" r="29442" b="2"/>
          <a:stretch/>
        </p:blipFill>
        <p:spPr bwMode="auto"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7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lated image">
            <a:extLst>
              <a:ext uri="{FF2B5EF4-FFF2-40B4-BE49-F238E27FC236}">
                <a16:creationId xmlns:a16="http://schemas.microsoft.com/office/drawing/2014/main" id="{D008D3D8-4369-4C0E-98B1-27949B9380C8}"/>
              </a:ext>
            </a:extLst>
          </p:cNvPr>
          <p:cNvPicPr/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1520" b="1"/>
          <a:stretch/>
        </p:blipFill>
        <p:spPr bwMode="auto">
          <a:xfrm>
            <a:off x="-4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44FA0-D2B7-47BD-824E-3C691CD1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2" y="417666"/>
            <a:ext cx="573417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TMDB – Discover: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04CAE-DE35-4A1E-B0EB-934E5E398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949" y="1825100"/>
            <a:ext cx="4786903" cy="4228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used to generate a list of movies based on various criteria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used this API to get a list of the top 20 movies per year by revenue from 1960 to 2009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then broke the data up by decade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57128-98B5-4DEE-800E-0D5B59399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" r="-2" b="32999"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B8E77-B94C-48CF-AC1C-16BF805D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85" r="1" b="15430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6C2B-B3A2-4510-9FAC-FAA4BA762A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2" r="4912" b="4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45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elated image">
            <a:extLst>
              <a:ext uri="{FF2B5EF4-FFF2-40B4-BE49-F238E27FC236}">
                <a16:creationId xmlns:a16="http://schemas.microsoft.com/office/drawing/2014/main" id="{D678C843-D3BA-4907-AA82-ADEA2AC5C2BC}"/>
              </a:ext>
            </a:extLst>
          </p:cNvPr>
          <p:cNvPicPr/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9" b="4683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45875-E828-43E9-AB6F-CDCA9DDB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63" y="563005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TMDB – Credits: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5A60E-0A03-4BC4-A64B-0F9890AE0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333" y="2206076"/>
            <a:ext cx="5780035" cy="416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Returns the full cast and credits for a movie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 used this API to find the top two billed cast members for each movie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EBC0AC37-320F-4E97-B9D5-DE29DCECC0CF}"/>
              </a:ext>
            </a:extLst>
          </p:cNvPr>
          <p:cNvPicPr/>
          <p:nvPr/>
        </p:nvPicPr>
        <p:blipFill rotWithShape="1">
          <a:blip r:embed="rId3"/>
          <a:srcRect r="3627" b="-3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FE58D17-5497-4BD1-8473-B4459096F4A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2237" r="1" b="43636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041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result for movie clip art">
            <a:extLst>
              <a:ext uri="{FF2B5EF4-FFF2-40B4-BE49-F238E27FC236}">
                <a16:creationId xmlns:a16="http://schemas.microsoft.com/office/drawing/2014/main" id="{253C91F5-A2A5-4740-8D57-0464BAE4A6B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32829"/>
          <a:stretch/>
        </p:blipFill>
        <p:spPr bwMode="auto">
          <a:xfrm>
            <a:off x="0" y="2042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FB127-CE50-49EB-838A-E78621F3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10" y="615017"/>
            <a:ext cx="573417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TMDB – Person:</a:t>
            </a:r>
            <a:br>
              <a:rPr lang="en-US" kern="1200" dirty="0">
                <a:solidFill>
                  <a:srgbClr val="FFFFCC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C7863-3404-45D6-A975-279284C4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10" y="2004620"/>
            <a:ext cx="5113129" cy="4055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Can be used to get details of an individual actor or actress, ranging from name and age to a brief biography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We used this API to find the birthplace of each actor/actress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C4E1AD58-532C-4F32-9163-AB428511F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0496"/>
          <a:stretch/>
        </p:blipFill>
        <p:spPr bwMode="auto"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julia roberts pretty woman in red dress">
            <a:extLst>
              <a:ext uri="{FF2B5EF4-FFF2-40B4-BE49-F238E27FC236}">
                <a16:creationId xmlns:a16="http://schemas.microsoft.com/office/drawing/2014/main" id="{CACE13D9-036A-4AA7-AC77-BC96682D307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r="13882" b="-2"/>
          <a:stretch/>
        </p:blipFill>
        <p:spPr bwMode="auto"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Image result for russell crowe gladiator images">
            <a:extLst>
              <a:ext uri="{FF2B5EF4-FFF2-40B4-BE49-F238E27FC236}">
                <a16:creationId xmlns:a16="http://schemas.microsoft.com/office/drawing/2014/main" id="{63B0FB46-EC5C-489C-B28D-90D0FDDDE6B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r="25841" b="-1"/>
          <a:stretch/>
        </p:blipFill>
        <p:spPr bwMode="auto"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4" name="Picture 4" descr="Image result for lat long map">
            <a:extLst>
              <a:ext uri="{FF2B5EF4-FFF2-40B4-BE49-F238E27FC236}">
                <a16:creationId xmlns:a16="http://schemas.microsoft.com/office/drawing/2014/main" id="{7EA504AA-CFCC-40BC-B3C3-E5BEB1C30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91957-05B2-4468-B291-5A8D607E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1065862"/>
            <a:ext cx="399681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Google Maps Text Search: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2F26C-6767-4644-B12E-57F08FCB3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place details from a text string that can have variable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this to retrieve a latitude and longitude of the birthplaces, even if the location was ambiguous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eme1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F3B7B01-FA5A-4605-8E91-E8BBF3CFE71A}" vid="{D462EBD6-16B1-4450-AC81-A1A043AF8E5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424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Britannic Bold</vt:lpstr>
      <vt:lpstr>Calibri</vt:lpstr>
      <vt:lpstr>Calibri Light</vt:lpstr>
      <vt:lpstr>Theme1</vt:lpstr>
      <vt:lpstr>Office Theme</vt:lpstr>
      <vt:lpstr>Movie     Database </vt:lpstr>
      <vt:lpstr>THE MOVIE  DATABASE TMDb</vt:lpstr>
      <vt:lpstr>QUESTIONS:</vt:lpstr>
      <vt:lpstr>WHY THIS  QUESTION?</vt:lpstr>
      <vt:lpstr>Hypothesis:</vt:lpstr>
      <vt:lpstr>TMDB – Discover:</vt:lpstr>
      <vt:lpstr>TMDB – Credits:</vt:lpstr>
      <vt:lpstr>TMDB – Person: </vt:lpstr>
      <vt:lpstr>Google Maps Text Search: </vt:lpstr>
      <vt:lpstr>Plotting the Data:</vt:lpstr>
      <vt:lpstr>Actor/Actress  Birthplace Heatmaps: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   Database </dc:title>
  <dc:creator>Kristina Sorrelli</dc:creator>
  <cp:lastModifiedBy>Kristina Sorrelli</cp:lastModifiedBy>
  <cp:revision>4</cp:revision>
  <dcterms:created xsi:type="dcterms:W3CDTF">2018-08-08T23:02:18Z</dcterms:created>
  <dcterms:modified xsi:type="dcterms:W3CDTF">2018-08-09T00:03:50Z</dcterms:modified>
</cp:coreProperties>
</file>